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" name="Shape 4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5;p4"/>
          <p:cNvSpPr/>
          <p:nvPr/>
        </p:nvSpPr>
        <p:spPr>
          <a:xfrm>
            <a:off x="-1" y="7912606"/>
            <a:ext cx="24379938" cy="580339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4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" name="Google Shape;26;p4"/>
          <p:cNvSpPr/>
          <p:nvPr/>
        </p:nvSpPr>
        <p:spPr>
          <a:xfrm>
            <a:off x="-1" y="0"/>
            <a:ext cx="24384000" cy="4092447"/>
          </a:xfrm>
          <a:prstGeom prst="rect">
            <a:avLst/>
          </a:prstGeom>
          <a:solidFill>
            <a:srgbClr val="EDEDED">
              <a:alpha val="17647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4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\</a:t>
            </a:r>
          </a:p>
        </p:txBody>
      </p:sp>
      <p:sp>
        <p:nvSpPr>
          <p:cNvPr id="13" name="Текст заголовка"/>
          <p:cNvSpPr txBox="1"/>
          <p:nvPr>
            <p:ph type="title"/>
          </p:nvPr>
        </p:nvSpPr>
        <p:spPr>
          <a:xfrm>
            <a:off x="1723476" y="1618488"/>
            <a:ext cx="20937048" cy="1083734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21A6E3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4" name="Уровень текста 1…"/>
          <p:cNvSpPr txBox="1"/>
          <p:nvPr>
            <p:ph type="body" sz="half" idx="1"/>
          </p:nvPr>
        </p:nvSpPr>
        <p:spPr>
          <a:xfrm>
            <a:off x="1219200" y="3154679"/>
            <a:ext cx="10607041" cy="905256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800"/>
            </a:lvl1pPr>
            <a:lvl2pPr>
              <a:lnSpc>
                <a:spcPct val="90000"/>
              </a:lnSpc>
              <a:defRPr sz="4800"/>
            </a:lvl2pPr>
            <a:lvl3pPr>
              <a:lnSpc>
                <a:spcPct val="90000"/>
              </a:lnSpc>
              <a:defRPr sz="4800"/>
            </a:lvl3pPr>
            <a:lvl4pPr>
              <a:lnSpc>
                <a:spcPct val="90000"/>
              </a:lnSpc>
              <a:defRPr sz="4800"/>
            </a:lvl4pPr>
            <a:lvl5pPr>
              <a:lnSpc>
                <a:spcPct val="90000"/>
              </a:lnSpc>
              <a:defRPr sz="4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Google Shape;30;p4"/>
          <p:cNvSpPr txBox="1"/>
          <p:nvPr>
            <p:ph type="body" sz="half" idx="13"/>
          </p:nvPr>
        </p:nvSpPr>
        <p:spPr>
          <a:xfrm>
            <a:off x="12557759" y="3154679"/>
            <a:ext cx="10607041" cy="905256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4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24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k object 16"/>
          <p:cNvSpPr/>
          <p:nvPr/>
        </p:nvSpPr>
        <p:spPr>
          <a:xfrm>
            <a:off x="3048000" y="0"/>
            <a:ext cx="18288000" cy="13716000"/>
          </a:xfrm>
          <a:prstGeom prst="rect">
            <a:avLst/>
          </a:prstGeom>
          <a:solidFill>
            <a:srgbClr val="00A2FF"/>
          </a:solidFill>
          <a:ln w="12700">
            <a:miter lim="400000"/>
          </a:ln>
        </p:spPr>
        <p:txBody>
          <a:bodyPr lIns="64293" tIns="64293" rIns="64293" bIns="64293"/>
          <a:lstStyle/>
          <a:p>
            <a:pPr defTabSz="1285875">
              <a:defRPr sz="2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" name="Текст заголовка"/>
          <p:cNvSpPr txBox="1"/>
          <p:nvPr>
            <p:ph type="title"/>
          </p:nvPr>
        </p:nvSpPr>
        <p:spPr>
          <a:xfrm>
            <a:off x="6016228" y="4625578"/>
            <a:ext cx="12351543" cy="4268391"/>
          </a:xfrm>
          <a:prstGeom prst="rect">
            <a:avLst/>
          </a:prstGeom>
        </p:spPr>
        <p:txBody>
          <a:bodyPr/>
          <a:lstStyle>
            <a:lvl1pPr defTabSz="1285875">
              <a:defRPr sz="98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4" name="Уровень текста 1…"/>
          <p:cNvSpPr txBox="1"/>
          <p:nvPr>
            <p:ph type="body" sz="quarter" idx="1"/>
          </p:nvPr>
        </p:nvSpPr>
        <p:spPr>
          <a:xfrm>
            <a:off x="5592067" y="10537031"/>
            <a:ext cx="13199864" cy="1575198"/>
          </a:xfrm>
          <a:prstGeom prst="rect">
            <a:avLst/>
          </a:prstGeom>
        </p:spPr>
        <p:txBody>
          <a:bodyPr/>
          <a:lstStyle>
            <a:lvl1pPr marL="0" indent="0" defTabSz="1285875">
              <a:defRPr sz="50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0" indent="457200" defTabSz="1285875">
              <a:defRPr sz="50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0" indent="914400" defTabSz="1285875">
              <a:defRPr sz="50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0" indent="1371600" defTabSz="1285875">
              <a:defRPr sz="50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0" indent="1828800" defTabSz="1285875">
              <a:defRPr sz="50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5" name="Номер слайда"/>
          <p:cNvSpPr txBox="1"/>
          <p:nvPr>
            <p:ph type="sldNum" sz="quarter" idx="2"/>
          </p:nvPr>
        </p:nvSpPr>
        <p:spPr>
          <a:xfrm>
            <a:off x="20069871" y="12755879"/>
            <a:ext cx="351731" cy="368301"/>
          </a:xfrm>
          <a:prstGeom prst="rect">
            <a:avLst/>
          </a:prstGeom>
        </p:spPr>
        <p:txBody>
          <a:bodyPr/>
          <a:lstStyle>
            <a:lvl1pPr defTabSz="1285875">
              <a:defRPr sz="24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/>
          <p:nvPr>
            <p:ph type="title"/>
          </p:nvPr>
        </p:nvSpPr>
        <p:spPr>
          <a:xfrm>
            <a:off x="1258148" y="685639"/>
            <a:ext cx="21867704" cy="279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Уровень текста 1…"/>
          <p:cNvSpPr txBox="1"/>
          <p:nvPr>
            <p:ph type="body" idx="1"/>
          </p:nvPr>
        </p:nvSpPr>
        <p:spPr>
          <a:xfrm>
            <a:off x="987218" y="2664423"/>
            <a:ext cx="22409566" cy="9279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22512734" y="12755881"/>
            <a:ext cx="652066" cy="7112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 defTabSz="2438430"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  <p:transition xmlns:p14="http://schemas.microsoft.com/office/powerpoint/2010/main" spd="med" advClick="1"/>
  <p:txStyles>
    <p:titleStyle>
      <a:lvl1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solidFill>
            <a:srgbClr val="139CE3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solidFill>
            <a:srgbClr val="139CE3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solidFill>
            <a:srgbClr val="139CE3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solidFill>
            <a:srgbClr val="139CE3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solidFill>
            <a:srgbClr val="139CE3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solidFill>
            <a:srgbClr val="139CE3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solidFill>
            <a:srgbClr val="139CE3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solidFill>
            <a:srgbClr val="139CE3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solidFill>
            <a:srgbClr val="139CE3"/>
          </a:solidFill>
          <a:uFillTx/>
          <a:latin typeface="Helvetica Neue"/>
          <a:ea typeface="Helvetica Neue"/>
          <a:cs typeface="Helvetica Neue"/>
          <a:sym typeface="Helvetica Neue"/>
        </a:defRPr>
      </a:lvl9pPr>
    </p:titleStyle>
    <p:bodyStyle>
      <a:lvl1pPr marL="609607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09607" marR="0" indent="1219214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609607" marR="0" indent="243843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609607" marR="0" indent="3657644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609607" marR="0" indent="4876859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609607" marR="0" indent="6096074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609607" marR="0" indent="7315291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609607" marR="0" indent="8534506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609607" marR="0" indent="9753721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r" defTabSz="24384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24384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24384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24384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24384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24384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24384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24384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24384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2"/>
          <p:cNvSpPr txBox="1"/>
          <p:nvPr>
            <p:ph type="title"/>
          </p:nvPr>
        </p:nvSpPr>
        <p:spPr>
          <a:xfrm>
            <a:off x="6016228" y="4555755"/>
            <a:ext cx="12351544" cy="4268392"/>
          </a:xfrm>
          <a:prstGeom prst="rect">
            <a:avLst/>
          </a:prstGeom>
        </p:spPr>
        <p:txBody>
          <a:bodyPr/>
          <a:lstStyle/>
          <a:p>
            <a:pPr marL="14930" marR="5429" indent="-8656" algn="ctr" defTabSz="977264">
              <a:lnSpc>
                <a:spcPct val="91100"/>
              </a:lnSpc>
              <a:spcBef>
                <a:spcPts val="800"/>
              </a:spcBef>
              <a:defRPr spc="-106" sz="7447"/>
            </a:pPr>
            <a:r>
              <a:t>Нефинансовая мотивация сотрудников в ресторане</a:t>
            </a:r>
          </a:p>
          <a:p>
            <a:pPr marL="14930" marR="5429" indent="-8656" algn="ctr" defTabSz="977264">
              <a:lnSpc>
                <a:spcPct val="91100"/>
              </a:lnSpc>
              <a:spcBef>
                <a:spcPts val="800"/>
              </a:spcBef>
              <a:defRPr spc="-106" sz="7447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Заголовок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1. Попытка не замечать проблему. </a:t>
            </a:r>
          </a:p>
        </p:txBody>
      </p:sp>
      <p:sp>
        <p:nvSpPr>
          <p:cNvPr id="113" name="Текст 2"/>
          <p:cNvSpPr txBox="1"/>
          <p:nvPr>
            <p:ph type="body" sz="half" idx="1"/>
          </p:nvPr>
        </p:nvSpPr>
        <p:spPr>
          <a:xfrm>
            <a:off x="987218" y="2664423"/>
            <a:ext cx="8468067" cy="9279468"/>
          </a:xfrm>
          <a:prstGeom prst="rect">
            <a:avLst/>
          </a:prstGeom>
        </p:spPr>
        <p:txBody>
          <a:bodyPr/>
          <a:lstStyle/>
          <a:p>
            <a:pPr/>
            <a:r>
              <a:t>Вы видите, что те или иные процессы в компании разладились, но вы не находите в себе силы менять это. </a:t>
            </a:r>
          </a:p>
          <a:p>
            <a:pPr/>
          </a:p>
          <a:p>
            <a:pPr/>
            <a:r>
              <a:t>Вы видите, что на деле ситуация не такая, как вы себе представляли, но ничего не предпринимаете. </a:t>
            </a:r>
          </a:p>
        </p:txBody>
      </p:sp>
      <p:pic>
        <p:nvPicPr>
          <p:cNvPr id="114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72408" y="2664423"/>
            <a:ext cx="13124374" cy="81332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Заголовок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2. Ошибка в формулировке требований</a:t>
            </a:r>
          </a:p>
        </p:txBody>
      </p:sp>
      <p:sp>
        <p:nvSpPr>
          <p:cNvPr id="117" name="Текст 2"/>
          <p:cNvSpPr txBox="1"/>
          <p:nvPr>
            <p:ph type="body" sz="half" idx="1"/>
          </p:nvPr>
        </p:nvSpPr>
        <p:spPr>
          <a:xfrm>
            <a:off x="987219" y="2664423"/>
            <a:ext cx="9479744" cy="9279468"/>
          </a:xfrm>
          <a:prstGeom prst="rect">
            <a:avLst/>
          </a:prstGeom>
        </p:spPr>
        <p:txBody>
          <a:bodyPr/>
          <a:lstStyle/>
          <a:p>
            <a:pPr/>
            <a:r>
              <a:t>«Уберись за барной стойкой»</a:t>
            </a:r>
          </a:p>
          <a:p>
            <a:pPr/>
          </a:p>
          <a:p>
            <a:pPr/>
            <a:r>
              <a:t>«Вытащи, пожалуйста, все с полок под барной стойкой. Выкинь весь мусор – пустые пакеты, мятые расходники. Протри полки, расставь вещи аккуратно – одноразовая посуда на верхней полке, салфетки на средней, другие расходники на нижней….»</a:t>
            </a:r>
          </a:p>
        </p:txBody>
      </p:sp>
      <p:pic>
        <p:nvPicPr>
          <p:cNvPr id="118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06266" y="2664423"/>
            <a:ext cx="12431949" cy="7859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Заголовок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3. Нелогичные, незакономерные требования</a:t>
            </a:r>
          </a:p>
        </p:txBody>
      </p:sp>
      <p:sp>
        <p:nvSpPr>
          <p:cNvPr id="121" name="Текст 2"/>
          <p:cNvSpPr txBox="1"/>
          <p:nvPr>
            <p:ph type="body" sz="quarter" idx="1"/>
          </p:nvPr>
        </p:nvSpPr>
        <p:spPr>
          <a:xfrm>
            <a:off x="928851" y="3130876"/>
            <a:ext cx="7639227" cy="8714308"/>
          </a:xfrm>
          <a:prstGeom prst="rect">
            <a:avLst/>
          </a:prstGeom>
        </p:spPr>
        <p:txBody>
          <a:bodyPr/>
          <a:lstStyle/>
          <a:p>
            <a:pPr/>
            <a:r>
              <a:t>«Я хочу, чтобы вы больше продавали!»</a:t>
            </a:r>
          </a:p>
          <a:p>
            <a:pPr/>
          </a:p>
          <a:p>
            <a:pPr/>
          </a:p>
          <a:p>
            <a:pPr/>
            <a:r>
              <a:t>Действуем по правилу </a:t>
            </a:r>
          </a:p>
          <a:p>
            <a:pPr/>
            <a:r>
              <a:t>«Сначала научи»</a:t>
            </a:r>
          </a:p>
          <a:p>
            <a:pPr/>
          </a:p>
          <a:p>
            <a:pPr/>
            <a:r>
              <a:t>Мы не имеем право требовать ничего со своих сотрудников, пока они не получили максимум информации. </a:t>
            </a:r>
          </a:p>
        </p:txBody>
      </p:sp>
      <p:pic>
        <p:nvPicPr>
          <p:cNvPr id="122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32714" y="3130875"/>
            <a:ext cx="14028501" cy="91617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Заголовок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4. Замалчивание ожиданий </a:t>
            </a:r>
          </a:p>
        </p:txBody>
      </p:sp>
      <p:sp>
        <p:nvSpPr>
          <p:cNvPr id="125" name="Текст 2"/>
          <p:cNvSpPr txBox="1"/>
          <p:nvPr>
            <p:ph type="body" sz="half" idx="1"/>
          </p:nvPr>
        </p:nvSpPr>
        <p:spPr>
          <a:xfrm>
            <a:off x="987218" y="2664423"/>
            <a:ext cx="7573124" cy="9279468"/>
          </a:xfrm>
          <a:prstGeom prst="rect">
            <a:avLst/>
          </a:prstGeom>
        </p:spPr>
        <p:txBody>
          <a:bodyPr/>
          <a:lstStyle/>
          <a:p>
            <a:pPr/>
            <a:r>
              <a:t>«…А я ожидал, что ты будешь вести соцсети, выходить на улицу и предлагать людям холодный кофе, поменяешь декор в кофейне, привлечешь нам инвестора и выведешь наш бизнес на новый уровень…»</a:t>
            </a:r>
          </a:p>
        </p:txBody>
      </p:sp>
      <p:pic>
        <p:nvPicPr>
          <p:cNvPr id="126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28051" y="2664423"/>
            <a:ext cx="12968731" cy="81916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5. Отсутствие обратной связи</a:t>
            </a:r>
          </a:p>
        </p:txBody>
      </p:sp>
      <p:sp>
        <p:nvSpPr>
          <p:cNvPr id="129" name="Текст 2"/>
          <p:cNvSpPr txBox="1"/>
          <p:nvPr>
            <p:ph type="body" sz="quarter" idx="1"/>
          </p:nvPr>
        </p:nvSpPr>
        <p:spPr>
          <a:xfrm>
            <a:off x="987218" y="3015573"/>
            <a:ext cx="7728764" cy="6556445"/>
          </a:xfrm>
          <a:prstGeom prst="rect">
            <a:avLst/>
          </a:prstGeom>
        </p:spPr>
        <p:txBody>
          <a:bodyPr/>
          <a:lstStyle/>
          <a:p>
            <a:pPr/>
            <a:r>
              <a:t>Говорите со своими людьми. Каждый момент свободного времени говорите со своими людьми. Они обязательно должны знать, что вы думаете об их работе.  </a:t>
            </a:r>
          </a:p>
        </p:txBody>
      </p:sp>
      <p:pic>
        <p:nvPicPr>
          <p:cNvPr id="130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14246" y="2664423"/>
            <a:ext cx="13482537" cy="9563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Заголовок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6. Отсутствие признания</a:t>
            </a:r>
          </a:p>
        </p:txBody>
      </p:sp>
      <p:sp>
        <p:nvSpPr>
          <p:cNvPr id="133" name="Текст 2"/>
          <p:cNvSpPr txBox="1"/>
          <p:nvPr>
            <p:ph type="body" sz="half" idx="1"/>
          </p:nvPr>
        </p:nvSpPr>
        <p:spPr>
          <a:xfrm>
            <a:off x="909395" y="3171217"/>
            <a:ext cx="8137329" cy="8772674"/>
          </a:xfrm>
          <a:prstGeom prst="rect">
            <a:avLst/>
          </a:prstGeom>
        </p:spPr>
        <p:txBody>
          <a:bodyPr/>
          <a:lstStyle/>
          <a:p>
            <a:pPr/>
            <a:r>
              <a:t>Похвала и признание заслуг сотрудника – ваша инвестиция в бизнес! </a:t>
            </a:r>
          </a:p>
        </p:txBody>
      </p:sp>
      <p:pic>
        <p:nvPicPr>
          <p:cNvPr id="134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28051" y="3171217"/>
            <a:ext cx="12697801" cy="87726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Заголовок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Мотивация и дисциплина. Есть взаимосвязь?</a:t>
            </a:r>
          </a:p>
        </p:txBody>
      </p:sp>
      <p:sp>
        <p:nvSpPr>
          <p:cNvPr id="137" name="Текст 2"/>
          <p:cNvSpPr txBox="1"/>
          <p:nvPr>
            <p:ph type="body" sz="half" idx="1"/>
          </p:nvPr>
        </p:nvSpPr>
        <p:spPr>
          <a:xfrm>
            <a:off x="987216" y="2664423"/>
            <a:ext cx="11503099" cy="9279468"/>
          </a:xfrm>
          <a:prstGeom prst="rect">
            <a:avLst/>
          </a:prstGeom>
        </p:spPr>
        <p:txBody>
          <a:bodyPr/>
          <a:lstStyle/>
          <a:p>
            <a:pPr algn="ctr"/>
            <a:r>
              <a:t>Бытует мнение, что дисциплина будет падать только в заведениях с очень низкой мотиацией. </a:t>
            </a:r>
          </a:p>
          <a:p>
            <a:pPr algn="ctr"/>
          </a:p>
          <a:p>
            <a:pPr algn="ctr">
              <a:defRPr b="1">
                <a:latin typeface="+mn-lt"/>
                <a:ea typeface="+mn-ea"/>
                <a:cs typeface="+mn-cs"/>
                <a:sym typeface="Arial"/>
              </a:defRPr>
            </a:pPr>
            <a:r>
              <a:t>Это миф. </a:t>
            </a:r>
          </a:p>
          <a:p>
            <a:pPr algn="ctr">
              <a:defRPr b="1">
                <a:latin typeface="+mn-lt"/>
                <a:ea typeface="+mn-ea"/>
                <a:cs typeface="+mn-cs"/>
                <a:sym typeface="Arial"/>
              </a:defRPr>
            </a:pPr>
          </a:p>
          <a:p>
            <a:pPr algn="ctr"/>
            <a:r>
              <a:t>Дисциплина может на очень низком уровне и в гипермотивированном коллективе. </a:t>
            </a:r>
          </a:p>
        </p:txBody>
      </p:sp>
      <p:pic>
        <p:nvPicPr>
          <p:cNvPr id="138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58535" y="2460619"/>
            <a:ext cx="10408596" cy="9687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Заголовок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" name="Google Shape;141;p32"/>
          <p:cNvSpPr txBox="1"/>
          <p:nvPr/>
        </p:nvSpPr>
        <p:spPr>
          <a:xfrm>
            <a:off x="3088950" y="2314649"/>
            <a:ext cx="18206100" cy="109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b="1" sz="6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Наши ожидания</a:t>
            </a:r>
          </a:p>
        </p:txBody>
      </p:sp>
      <p:sp>
        <p:nvSpPr>
          <p:cNvPr id="142" name="Google Shape;142;p32"/>
          <p:cNvSpPr txBox="1"/>
          <p:nvPr/>
        </p:nvSpPr>
        <p:spPr>
          <a:xfrm>
            <a:off x="14631325" y="4309474"/>
            <a:ext cx="9772200" cy="3992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marL="457200" indent="-546100">
              <a:buClr>
                <a:srgbClr val="000000"/>
              </a:buClr>
              <a:buSzPts val="5000"/>
              <a:buAutoNum type="arabicPeriod" startAt="1"/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 </a:t>
            </a:r>
            <a:r>
              <a:t>Вдохновленный топ-менеджмент вдохновит персонал</a:t>
            </a:r>
          </a:p>
          <a:p>
            <a:pPr marL="457200" indent="-546100">
              <a:buClr>
                <a:srgbClr val="000000"/>
              </a:buClr>
              <a:buSzPts val="5000"/>
              <a:buAutoNum type="arabicPeriod" startAt="1"/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 Официант</a:t>
            </a:r>
            <a:r>
              <a:t> сам науч</a:t>
            </a:r>
            <a:r>
              <a:t>и</a:t>
            </a:r>
            <a:r>
              <a:t>тся рассказывать</a:t>
            </a:r>
            <a:r>
              <a:t> о блюдах</a:t>
            </a:r>
            <a:r>
              <a:t>. </a:t>
            </a:r>
          </a:p>
        </p:txBody>
      </p:sp>
      <p:pic>
        <p:nvPicPr>
          <p:cNvPr id="143" name="Рисунок 1" descr="Рисунок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77116" y="3428145"/>
            <a:ext cx="15373855" cy="103943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Заголовок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6" name="Google Shape;149;p33"/>
          <p:cNvSpPr txBox="1"/>
          <p:nvPr/>
        </p:nvSpPr>
        <p:spPr>
          <a:xfrm>
            <a:off x="4342050" y="2588124"/>
            <a:ext cx="15699902" cy="109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b="1" sz="6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На самом деле, нет. </a:t>
            </a:r>
          </a:p>
        </p:txBody>
      </p:sp>
      <p:sp>
        <p:nvSpPr>
          <p:cNvPr id="147" name="Google Shape;150;p33"/>
          <p:cNvSpPr txBox="1"/>
          <p:nvPr/>
        </p:nvSpPr>
        <p:spPr>
          <a:xfrm>
            <a:off x="12328649" y="4993304"/>
            <a:ext cx="11145302" cy="540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marL="914400" indent="-914400">
              <a:buClr>
                <a:srgbClr val="000000"/>
              </a:buClr>
              <a:buSzPts val="4800"/>
              <a:buAutoNum type="arabicPeriod" startAt="1"/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Никто из ваших сотрудников не умеет читать мысли</a:t>
            </a:r>
          </a:p>
          <a:p>
            <a:pPr marL="914400" indent="-914400">
              <a:buClr>
                <a:srgbClr val="000000"/>
              </a:buClr>
              <a:buSzPts val="4800"/>
              <a:buAutoNum type="arabicPeriod" startAt="1"/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Мотивация сотрудников имеет тесную взаимосвязь с дисциплиной</a:t>
            </a:r>
            <a:r>
              <a:t>. </a:t>
            </a:r>
          </a:p>
          <a:p>
            <a:pPr marL="457200" indent="-546100">
              <a:buClr>
                <a:srgbClr val="000000"/>
              </a:buClr>
              <a:buSzPts val="4800"/>
              <a:buAutoNum type="arabicPeriod" startAt="1"/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 Люди идут к людям. Люди работают у людей. Помните это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☺</a:t>
            </a:r>
          </a:p>
        </p:txBody>
      </p:sp>
      <p:pic>
        <p:nvPicPr>
          <p:cNvPr id="148" name="Рисунок 1" descr="Рисунок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76669" y="3725829"/>
            <a:ext cx="15279050" cy="10287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Заголовок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Ваши вопросы</a:t>
            </a:r>
          </a:p>
        </p:txBody>
      </p:sp>
      <p:pic>
        <p:nvPicPr>
          <p:cNvPr id="151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9698" y="2295164"/>
            <a:ext cx="20117754" cy="115041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Основы мотивации. Пирамида потребностей Маслоу. </a:t>
            </a:r>
          </a:p>
        </p:txBody>
      </p:sp>
      <p:sp>
        <p:nvSpPr>
          <p:cNvPr id="47" name="Текст 2"/>
          <p:cNvSpPr txBox="1"/>
          <p:nvPr>
            <p:ph type="body" sz="half" idx="1"/>
          </p:nvPr>
        </p:nvSpPr>
        <p:spPr>
          <a:xfrm>
            <a:off x="12525758" y="2529190"/>
            <a:ext cx="10003503" cy="9414700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t>Неудовлетворенные потребности побуждают людей к активным действиям, а удовлетворенные перестают воздействовать, и их место занимают другие неудовлетворенные потребности. </a:t>
            </a:r>
          </a:p>
          <a:p>
            <a:pPr>
              <a:defRPr sz="3600"/>
            </a:pPr>
            <a:r>
              <a:t>При этом потребности, находящиеся ближе к основанию пирамиды, требуют первостепенного удовлетворения, и лишь после того, как оно будет в основном достигнуто, начинают действовать потребности следующего уровня, удовлетворить которые можно гораздо более разнообразными способами.</a:t>
            </a:r>
          </a:p>
        </p:txBody>
      </p:sp>
      <p:pic>
        <p:nvPicPr>
          <p:cNvPr id="48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4389" y="2227716"/>
            <a:ext cx="11267611" cy="104976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Заголовок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Мотиваторы и гигиентические факторы. В чем разница?</a:t>
            </a:r>
          </a:p>
        </p:txBody>
      </p:sp>
      <p:sp>
        <p:nvSpPr>
          <p:cNvPr id="51" name="Текст 2"/>
          <p:cNvSpPr txBox="1"/>
          <p:nvPr>
            <p:ph type="body" sz="half" idx="1"/>
          </p:nvPr>
        </p:nvSpPr>
        <p:spPr>
          <a:xfrm>
            <a:off x="987219" y="3479639"/>
            <a:ext cx="9927216" cy="8464252"/>
          </a:xfrm>
          <a:prstGeom prst="rect">
            <a:avLst/>
          </a:prstGeom>
        </p:spPr>
        <p:txBody>
          <a:bodyPr/>
          <a:lstStyle/>
          <a:p>
            <a:pPr/>
            <a:r>
              <a:t>Мотиваторы дают конкурентное преимущество, «радуют»</a:t>
            </a:r>
          </a:p>
          <a:p>
            <a:pPr/>
          </a:p>
          <a:p>
            <a:pPr/>
          </a:p>
          <a:p>
            <a:pPr/>
            <a:r>
              <a:t>Гигиенические факторы НЕ ВЛИЯЮТ на принятие положительных решений, но ВЛИЯЮТ на принятие решений об отказе. </a:t>
            </a:r>
          </a:p>
        </p:txBody>
      </p:sp>
      <p:pic>
        <p:nvPicPr>
          <p:cNvPr id="52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07046" y="3312447"/>
            <a:ext cx="8070359" cy="75436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Заголовок 1"/>
          <p:cNvSpPr txBox="1"/>
          <p:nvPr>
            <p:ph type="title"/>
          </p:nvPr>
        </p:nvSpPr>
        <p:spPr>
          <a:xfrm>
            <a:off x="1180326" y="685639"/>
            <a:ext cx="21867705" cy="2794001"/>
          </a:xfrm>
          <a:prstGeom prst="rect">
            <a:avLst/>
          </a:prstGeom>
        </p:spPr>
        <p:txBody>
          <a:bodyPr/>
          <a:lstStyle/>
          <a:p>
            <a:pPr/>
            <a:r>
              <a:t>Основные мотиваторы для нашей команды: </a:t>
            </a:r>
          </a:p>
        </p:txBody>
      </p:sp>
      <p:sp>
        <p:nvSpPr>
          <p:cNvPr id="55" name="Текст 2"/>
          <p:cNvSpPr txBox="1"/>
          <p:nvPr>
            <p:ph type="body" sz="half" idx="1"/>
          </p:nvPr>
        </p:nvSpPr>
        <p:spPr>
          <a:xfrm>
            <a:off x="884200" y="3479639"/>
            <a:ext cx="8468068" cy="9279468"/>
          </a:xfrm>
          <a:prstGeom prst="rect">
            <a:avLst/>
          </a:prstGeom>
        </p:spPr>
        <p:txBody>
          <a:bodyPr/>
          <a:lstStyle/>
          <a:p>
            <a:pPr/>
            <a:r>
              <a:t>а. Команда</a:t>
            </a:r>
          </a:p>
          <a:p>
            <a:pPr/>
            <a:r>
              <a:t>б. Руководитель</a:t>
            </a:r>
          </a:p>
          <a:p>
            <a:pPr/>
            <a:r>
              <a:t>в. Интересное дело</a:t>
            </a:r>
          </a:p>
          <a:p>
            <a:pPr/>
            <a:r>
              <a:t>г. Признание</a:t>
            </a:r>
          </a:p>
          <a:p>
            <a:pPr/>
            <a:r>
              <a:t>е. Почет, известность</a:t>
            </a:r>
          </a:p>
          <a:p>
            <a:pPr/>
            <a:r>
              <a:t>ж. Стабильность выплат</a:t>
            </a:r>
          </a:p>
          <a:p>
            <a:pPr/>
            <a:r>
              <a:t>з. Спокойствие, безопасность, низкий уровень ответственности</a:t>
            </a:r>
          </a:p>
          <a:p>
            <a:pPr/>
            <a:r>
              <a:t>и. Работа рядом с домом. </a:t>
            </a:r>
          </a:p>
        </p:txBody>
      </p:sp>
      <p:sp>
        <p:nvSpPr>
          <p:cNvPr id="56" name="TextBox 3"/>
          <p:cNvSpPr txBox="1"/>
          <p:nvPr/>
        </p:nvSpPr>
        <p:spPr>
          <a:xfrm>
            <a:off x="11258145" y="2664423"/>
            <a:ext cx="10583695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 </a:t>
            </a:r>
          </a:p>
        </p:txBody>
      </p:sp>
      <p:pic>
        <p:nvPicPr>
          <p:cNvPr id="57" name="Рисунок 4" descr="Рисунок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81266" y="3479639"/>
            <a:ext cx="12618533" cy="79581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Заголовок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Внутренняя, внешняя мотивация</a:t>
            </a:r>
          </a:p>
        </p:txBody>
      </p:sp>
      <p:sp>
        <p:nvSpPr>
          <p:cNvPr id="60" name="Текст 2"/>
          <p:cNvSpPr txBox="1"/>
          <p:nvPr>
            <p:ph type="body" idx="1"/>
          </p:nvPr>
        </p:nvSpPr>
        <p:spPr>
          <a:xfrm>
            <a:off x="987217" y="2664423"/>
            <a:ext cx="22409568" cy="9279468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+mn-lt"/>
                <a:ea typeface="+mn-ea"/>
                <a:cs typeface="+mn-cs"/>
                <a:sym typeface="Arial"/>
              </a:defRPr>
            </a:pPr>
            <a:r>
              <a:t>Внешняя мотивация </a:t>
            </a:r>
            <a:r>
              <a:rPr b="0"/>
              <a:t>— побуждение или принуждение что-то делать внешними для человека обстоятельствами или стимулами.</a:t>
            </a:r>
            <a:endParaRPr b="0"/>
          </a:p>
          <a:p>
            <a:pPr/>
          </a:p>
          <a:p>
            <a:pPr>
              <a:defRPr b="1">
                <a:latin typeface="+mn-lt"/>
                <a:ea typeface="+mn-ea"/>
                <a:cs typeface="+mn-cs"/>
                <a:sym typeface="Arial"/>
              </a:defRPr>
            </a:pPr>
            <a:r>
              <a:t>Внутренняя мотивация </a:t>
            </a:r>
            <a:r>
              <a:rPr b="0"/>
              <a:t>— мотивация, которую человек носит в себе независимо от внешнего окружения. </a:t>
            </a:r>
          </a:p>
        </p:txBody>
      </p:sp>
      <p:pic>
        <p:nvPicPr>
          <p:cNvPr id="61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906638"/>
            <a:ext cx="24384000" cy="68093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Заголовок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Задание №1</a:t>
            </a:r>
          </a:p>
        </p:txBody>
      </p:sp>
      <p:sp>
        <p:nvSpPr>
          <p:cNvPr id="64" name="Текст 2"/>
          <p:cNvSpPr txBox="1"/>
          <p:nvPr>
            <p:ph type="body" idx="1"/>
          </p:nvPr>
        </p:nvSpPr>
        <p:spPr>
          <a:xfrm>
            <a:off x="987217" y="2664423"/>
            <a:ext cx="22409568" cy="9279468"/>
          </a:xfrm>
          <a:prstGeom prst="rect">
            <a:avLst/>
          </a:prstGeom>
        </p:spPr>
        <p:txBody>
          <a:bodyPr/>
          <a:lstStyle/>
          <a:p>
            <a:pPr/>
            <a:r>
              <a:t>Для чего нужно мотивировать сотрудников?</a:t>
            </a:r>
          </a:p>
          <a:p>
            <a:pPr>
              <a:defRPr b="1"/>
            </a:pPr>
            <a:r>
              <a:t> </a:t>
            </a:r>
          </a:p>
          <a:p>
            <a:pPr/>
            <a:r>
              <a:t>Почему настроение сотрудника напрямую влияет на финансовый результат?</a:t>
            </a:r>
          </a:p>
        </p:txBody>
      </p:sp>
      <p:pic>
        <p:nvPicPr>
          <p:cNvPr id="65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907714" y="5452894"/>
            <a:ext cx="30199428" cy="84092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Заголовок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Основы взаимодействия с персоналом. Откуда берется мотивация?</a:t>
            </a:r>
          </a:p>
        </p:txBody>
      </p:sp>
      <p:sp>
        <p:nvSpPr>
          <p:cNvPr id="68" name="Текст 2"/>
          <p:cNvSpPr txBox="1"/>
          <p:nvPr>
            <p:ph type="body" idx="1"/>
          </p:nvPr>
        </p:nvSpPr>
        <p:spPr>
          <a:xfrm>
            <a:off x="987217" y="3618688"/>
            <a:ext cx="22409568" cy="8325203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Набор персонала --- Адаптация персонала --- Корректные стандарты и правила</a:t>
            </a:r>
          </a:p>
        </p:txBody>
      </p:sp>
      <p:pic>
        <p:nvPicPr>
          <p:cNvPr id="69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863829"/>
            <a:ext cx="24384000" cy="88521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1169;p32"/>
          <p:cNvSpPr/>
          <p:nvPr/>
        </p:nvSpPr>
        <p:spPr>
          <a:xfrm>
            <a:off x="162956" y="5900306"/>
            <a:ext cx="346464" cy="18612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 defTabSz="2438430">
              <a:defRPr sz="4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2" name="Google Shape;1170;p32"/>
          <p:cNvSpPr/>
          <p:nvPr/>
        </p:nvSpPr>
        <p:spPr>
          <a:xfrm>
            <a:off x="162955" y="6657703"/>
            <a:ext cx="346465" cy="34646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2438430">
              <a:defRPr sz="4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3" name="Google Shape;1171;p32"/>
          <p:cNvSpPr/>
          <p:nvPr/>
        </p:nvSpPr>
        <p:spPr>
          <a:xfrm>
            <a:off x="296507" y="7547171"/>
            <a:ext cx="79362" cy="79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 defTabSz="2438430">
              <a:defRPr sz="4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4" name="Google Shape;1172;p32"/>
          <p:cNvSpPr/>
          <p:nvPr/>
        </p:nvSpPr>
        <p:spPr>
          <a:xfrm>
            <a:off x="296507" y="7339716"/>
            <a:ext cx="79362" cy="79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 defTabSz="2438430">
              <a:defRPr sz="4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5" name="Google Shape;1173;p32"/>
          <p:cNvSpPr/>
          <p:nvPr/>
        </p:nvSpPr>
        <p:spPr>
          <a:xfrm>
            <a:off x="296507" y="6450252"/>
            <a:ext cx="79362" cy="79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 defTabSz="2438430">
              <a:defRPr sz="4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6" name="Google Shape;1174;p32"/>
          <p:cNvSpPr/>
          <p:nvPr/>
        </p:nvSpPr>
        <p:spPr>
          <a:xfrm>
            <a:off x="296507" y="7132263"/>
            <a:ext cx="79362" cy="793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4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4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 defTabSz="2438430">
              <a:defRPr sz="4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7" name="Google Shape;1175;p32"/>
          <p:cNvSpPr/>
          <p:nvPr/>
        </p:nvSpPr>
        <p:spPr>
          <a:xfrm>
            <a:off x="296507" y="6242801"/>
            <a:ext cx="79362" cy="79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 defTabSz="2438430">
              <a:defRPr sz="4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8" name="Google Shape;1176;p32"/>
          <p:cNvSpPr/>
          <p:nvPr/>
        </p:nvSpPr>
        <p:spPr>
          <a:xfrm>
            <a:off x="296507" y="6035347"/>
            <a:ext cx="79362" cy="79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 defTabSz="2438430">
              <a:defRPr sz="4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9" name="Google Shape;1177;p32"/>
          <p:cNvSpPr/>
          <p:nvPr/>
        </p:nvSpPr>
        <p:spPr>
          <a:xfrm>
            <a:off x="23874578" y="5900306"/>
            <a:ext cx="346465" cy="18612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 defTabSz="2438430">
              <a:defRPr sz="4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0" name="Google Shape;1178;p32"/>
          <p:cNvSpPr/>
          <p:nvPr/>
        </p:nvSpPr>
        <p:spPr>
          <a:xfrm>
            <a:off x="23874578" y="6657703"/>
            <a:ext cx="346462" cy="34646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2438430">
              <a:defRPr sz="4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1" name="Google Shape;1179;p32"/>
          <p:cNvSpPr/>
          <p:nvPr/>
        </p:nvSpPr>
        <p:spPr>
          <a:xfrm>
            <a:off x="24008128" y="7547171"/>
            <a:ext cx="79359" cy="79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 defTabSz="2438430">
              <a:defRPr sz="4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2" name="Google Shape;1180;p32"/>
          <p:cNvSpPr/>
          <p:nvPr/>
        </p:nvSpPr>
        <p:spPr>
          <a:xfrm>
            <a:off x="24008128" y="7339716"/>
            <a:ext cx="79359" cy="79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 defTabSz="2438430">
              <a:defRPr sz="4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3" name="Google Shape;1181;p32"/>
          <p:cNvSpPr/>
          <p:nvPr/>
        </p:nvSpPr>
        <p:spPr>
          <a:xfrm>
            <a:off x="24008128" y="6450252"/>
            <a:ext cx="79359" cy="79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 defTabSz="2438430">
              <a:defRPr sz="4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4" name="Google Shape;1182;p32"/>
          <p:cNvSpPr/>
          <p:nvPr/>
        </p:nvSpPr>
        <p:spPr>
          <a:xfrm>
            <a:off x="24008128" y="7132263"/>
            <a:ext cx="79359" cy="793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4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4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 defTabSz="2438430">
              <a:defRPr sz="4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5" name="Google Shape;1183;p32"/>
          <p:cNvSpPr/>
          <p:nvPr/>
        </p:nvSpPr>
        <p:spPr>
          <a:xfrm>
            <a:off x="24008128" y="6242801"/>
            <a:ext cx="79359" cy="79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 defTabSz="2438430">
              <a:defRPr sz="4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6" name="Google Shape;1184;p32"/>
          <p:cNvSpPr/>
          <p:nvPr/>
        </p:nvSpPr>
        <p:spPr>
          <a:xfrm>
            <a:off x="24008128" y="6035347"/>
            <a:ext cx="79359" cy="79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 defTabSz="2438430">
              <a:defRPr sz="4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7" name="Google Shape;1185;p32"/>
          <p:cNvSpPr/>
          <p:nvPr/>
        </p:nvSpPr>
        <p:spPr>
          <a:xfrm>
            <a:off x="11257495" y="176334"/>
            <a:ext cx="1861263" cy="34646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 defTabSz="2438430">
              <a:defRPr sz="4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8" name="Google Shape;1186;p32"/>
          <p:cNvSpPr/>
          <p:nvPr/>
        </p:nvSpPr>
        <p:spPr>
          <a:xfrm>
            <a:off x="12014896" y="176338"/>
            <a:ext cx="346465" cy="3464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2438430">
              <a:defRPr sz="4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9" name="Google Shape;1187;p32"/>
          <p:cNvSpPr/>
          <p:nvPr/>
        </p:nvSpPr>
        <p:spPr>
          <a:xfrm>
            <a:off x="11392537" y="309886"/>
            <a:ext cx="79358" cy="79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 defTabSz="2438430">
              <a:defRPr sz="4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0" name="Google Shape;1188;p32"/>
          <p:cNvSpPr/>
          <p:nvPr/>
        </p:nvSpPr>
        <p:spPr>
          <a:xfrm>
            <a:off x="11599991" y="309886"/>
            <a:ext cx="79364" cy="79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4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4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4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 defTabSz="2438430">
              <a:defRPr sz="4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1" name="Google Shape;1189;p32"/>
          <p:cNvSpPr/>
          <p:nvPr/>
        </p:nvSpPr>
        <p:spPr>
          <a:xfrm>
            <a:off x="12489454" y="309886"/>
            <a:ext cx="79359" cy="79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 defTabSz="2438430">
              <a:defRPr sz="4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2" name="Google Shape;1190;p32"/>
          <p:cNvSpPr/>
          <p:nvPr/>
        </p:nvSpPr>
        <p:spPr>
          <a:xfrm>
            <a:off x="11807443" y="309886"/>
            <a:ext cx="79359" cy="79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 defTabSz="2438430">
              <a:defRPr sz="4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3" name="Google Shape;1191;p32"/>
          <p:cNvSpPr/>
          <p:nvPr/>
        </p:nvSpPr>
        <p:spPr>
          <a:xfrm>
            <a:off x="12696907" y="309886"/>
            <a:ext cx="79359" cy="79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 defTabSz="2438430">
              <a:defRPr sz="4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4" name="Google Shape;1192;p32"/>
          <p:cNvSpPr/>
          <p:nvPr/>
        </p:nvSpPr>
        <p:spPr>
          <a:xfrm>
            <a:off x="12904361" y="309886"/>
            <a:ext cx="79358" cy="79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 defTabSz="2438430">
              <a:defRPr sz="4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5" name="Google Shape;1193;p32"/>
          <p:cNvSpPr/>
          <p:nvPr/>
        </p:nvSpPr>
        <p:spPr>
          <a:xfrm>
            <a:off x="11257495" y="13193199"/>
            <a:ext cx="1861260" cy="3464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 defTabSz="2438430">
              <a:defRPr sz="4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6" name="Google Shape;1194;p32"/>
          <p:cNvSpPr/>
          <p:nvPr/>
        </p:nvSpPr>
        <p:spPr>
          <a:xfrm>
            <a:off x="12014896" y="13193199"/>
            <a:ext cx="346465" cy="34646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2438430">
              <a:defRPr sz="4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7" name="Google Shape;1195;p32"/>
          <p:cNvSpPr/>
          <p:nvPr/>
        </p:nvSpPr>
        <p:spPr>
          <a:xfrm>
            <a:off x="11392537" y="13326752"/>
            <a:ext cx="79358" cy="79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 defTabSz="2438430">
              <a:defRPr sz="4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8" name="Google Shape;1196;p32"/>
          <p:cNvSpPr/>
          <p:nvPr/>
        </p:nvSpPr>
        <p:spPr>
          <a:xfrm>
            <a:off x="11599991" y="13326752"/>
            <a:ext cx="79364" cy="79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4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4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4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 defTabSz="2438430">
              <a:defRPr sz="4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9" name="Google Shape;1197;p32"/>
          <p:cNvSpPr/>
          <p:nvPr/>
        </p:nvSpPr>
        <p:spPr>
          <a:xfrm>
            <a:off x="12489454" y="13326752"/>
            <a:ext cx="79359" cy="79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 defTabSz="2438430">
              <a:defRPr sz="4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0" name="Google Shape;1198;p32"/>
          <p:cNvSpPr/>
          <p:nvPr/>
        </p:nvSpPr>
        <p:spPr>
          <a:xfrm>
            <a:off x="11807443" y="13326752"/>
            <a:ext cx="79359" cy="79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 defTabSz="2438430">
              <a:defRPr sz="4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1" name="Google Shape;1199;p32"/>
          <p:cNvSpPr/>
          <p:nvPr/>
        </p:nvSpPr>
        <p:spPr>
          <a:xfrm>
            <a:off x="12696907" y="13326752"/>
            <a:ext cx="79359" cy="79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 defTabSz="2438430">
              <a:defRPr sz="4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2" name="Google Shape;1200;p32"/>
          <p:cNvSpPr/>
          <p:nvPr/>
        </p:nvSpPr>
        <p:spPr>
          <a:xfrm>
            <a:off x="12904361" y="13326752"/>
            <a:ext cx="79358" cy="79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5" y="0"/>
                </a:moveTo>
                <a:lnTo>
                  <a:pt x="4835" y="0"/>
                </a:lnTo>
                <a:lnTo>
                  <a:pt x="0" y="4835"/>
                </a:lnTo>
                <a:lnTo>
                  <a:pt x="0" y="16765"/>
                </a:lnTo>
                <a:lnTo>
                  <a:pt x="4835" y="21600"/>
                </a:lnTo>
                <a:lnTo>
                  <a:pt x="16765" y="21600"/>
                </a:lnTo>
                <a:lnTo>
                  <a:pt x="21600" y="16765"/>
                </a:lnTo>
                <a:lnTo>
                  <a:pt x="21600" y="4835"/>
                </a:lnTo>
                <a:lnTo>
                  <a:pt x="1676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 defTabSz="2438430">
              <a:defRPr sz="4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3" name="Google Shape;1201;p32"/>
          <p:cNvSpPr/>
          <p:nvPr/>
        </p:nvSpPr>
        <p:spPr>
          <a:xfrm>
            <a:off x="3718559" y="807912"/>
            <a:ext cx="1" cy="853115"/>
          </a:xfrm>
          <a:prstGeom prst="line">
            <a:avLst/>
          </a:prstGeom>
          <a:ln>
            <a:solidFill>
              <a:srgbClr val="D7D7D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4" name="Google Shape;1203;p32"/>
          <p:cNvSpPr txBox="1"/>
          <p:nvPr>
            <p:ph type="title"/>
          </p:nvPr>
        </p:nvSpPr>
        <p:spPr>
          <a:xfrm>
            <a:off x="914400" y="685639"/>
            <a:ext cx="20421602" cy="1019085"/>
          </a:xfrm>
          <a:prstGeom prst="rect">
            <a:avLst/>
          </a:prstGeom>
        </p:spPr>
        <p:txBody>
          <a:bodyPr/>
          <a:lstStyle>
            <a:lvl1pPr indent="33867"/>
          </a:lstStyle>
          <a:p>
            <a:pPr/>
            <a:r>
              <a:t>Что именно нужно делать?</a:t>
            </a:r>
          </a:p>
        </p:txBody>
      </p:sp>
      <p:sp>
        <p:nvSpPr>
          <p:cNvPr id="105" name="Google Shape;1204;p32"/>
          <p:cNvSpPr txBox="1"/>
          <p:nvPr/>
        </p:nvSpPr>
        <p:spPr>
          <a:xfrm>
            <a:off x="12983936" y="2376066"/>
            <a:ext cx="10504001" cy="5933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67" tIns="121867" rIns="121867" bIns="121867">
            <a:spAutoFit/>
          </a:bodyPr>
          <a:lstStyle/>
          <a:p>
            <a:pPr defTabSz="2438430">
              <a:defRPr sz="4800">
                <a:latin typeface="Calibri"/>
                <a:ea typeface="Calibri"/>
                <a:cs typeface="Calibri"/>
                <a:sym typeface="Calibri"/>
              </a:defRPr>
            </a:pPr>
            <a:r>
              <a:t>  </a:t>
            </a:r>
            <a:r>
              <a:rPr b="1"/>
              <a:t>Делать сотрудникам хорошо</a:t>
            </a:r>
            <a:r>
              <a:rPr b="1"/>
              <a:t>!</a:t>
            </a:r>
            <a:endParaRPr b="1" sz="3700">
              <a:latin typeface="+mn-lt"/>
              <a:ea typeface="+mn-ea"/>
              <a:cs typeface="+mn-cs"/>
              <a:sym typeface="Arial"/>
            </a:endParaRPr>
          </a:p>
          <a:p>
            <a:pPr defTabSz="2438430">
              <a:defRPr sz="48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1219215" indent="-914411" defTabSz="2438430">
              <a:buClr>
                <a:srgbClr val="000000"/>
              </a:buClr>
              <a:buSzPts val="4800"/>
              <a:buFont typeface="Trebuchet MS"/>
              <a:buChar char="●"/>
              <a:defRPr sz="4800">
                <a:latin typeface="Calibri"/>
                <a:ea typeface="Calibri"/>
                <a:cs typeface="Calibri"/>
                <a:sym typeface="Calibri"/>
              </a:defRPr>
            </a:pPr>
            <a:r>
              <a:t>Синхронизируйте ценности</a:t>
            </a:r>
            <a:endParaRPr sz="3700"/>
          </a:p>
          <a:p>
            <a:pPr marL="1219215" indent="-914411" defTabSz="2438430">
              <a:buClr>
                <a:srgbClr val="000000"/>
              </a:buClr>
              <a:buSzPts val="4800"/>
              <a:buFont typeface="Trebuchet MS"/>
              <a:buChar char="●"/>
              <a:defRPr sz="4800">
                <a:latin typeface="Calibri"/>
                <a:ea typeface="Calibri"/>
                <a:cs typeface="Calibri"/>
                <a:sym typeface="Calibri"/>
              </a:defRPr>
            </a:pPr>
            <a:r>
              <a:t>Адаптируйте деликатно</a:t>
            </a:r>
            <a:endParaRPr sz="3700"/>
          </a:p>
          <a:p>
            <a:pPr marL="1219215" indent="-914411" defTabSz="2438430">
              <a:buClr>
                <a:srgbClr val="000000"/>
              </a:buClr>
              <a:buSzPts val="4800"/>
              <a:buFont typeface="Trebuchet MS"/>
              <a:buChar char="●"/>
              <a:defRPr sz="4800">
                <a:latin typeface="Calibri"/>
                <a:ea typeface="Calibri"/>
                <a:cs typeface="Calibri"/>
                <a:sym typeface="Calibri"/>
              </a:defRPr>
            </a:pPr>
            <a:r>
              <a:t>Дайте полную осведомленность</a:t>
            </a:r>
            <a:endParaRPr sz="3700"/>
          </a:p>
          <a:p>
            <a:pPr marL="1219215" indent="-914411" defTabSz="2438430">
              <a:buClr>
                <a:srgbClr val="000000"/>
              </a:buClr>
              <a:buSzPts val="4800"/>
              <a:buFont typeface="Trebuchet MS"/>
              <a:buChar char="●"/>
              <a:defRPr sz="4800">
                <a:latin typeface="Calibri"/>
                <a:ea typeface="Calibri"/>
                <a:cs typeface="Calibri"/>
                <a:sym typeface="Calibri"/>
              </a:defRPr>
            </a:pPr>
            <a:r>
              <a:t>Постоянно давайте обратную связь</a:t>
            </a:r>
          </a:p>
        </p:txBody>
      </p:sp>
      <p:pic>
        <p:nvPicPr>
          <p:cNvPr id="106" name="Google Shape;1205;p32" descr="Google Shape;1205;p3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61667" y="2376099"/>
            <a:ext cx="9653201" cy="102732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Заголовок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Основные ошибки руководителей, которые приводят к снижению мотивации</a:t>
            </a:r>
          </a:p>
        </p:txBody>
      </p:sp>
      <p:sp>
        <p:nvSpPr>
          <p:cNvPr id="109" name="Текст 2"/>
          <p:cNvSpPr txBox="1"/>
          <p:nvPr>
            <p:ph type="body" idx="1"/>
          </p:nvPr>
        </p:nvSpPr>
        <p:spPr>
          <a:xfrm>
            <a:off x="8482518" y="2918297"/>
            <a:ext cx="14914264" cy="9025595"/>
          </a:xfrm>
          <a:prstGeom prst="rect">
            <a:avLst/>
          </a:prstGeom>
        </p:spPr>
        <p:txBody>
          <a:bodyPr/>
          <a:lstStyle/>
          <a:p>
            <a:pPr/>
          </a:p>
          <a:p>
            <a:pPr marL="0" indent="609606"/>
            <a:r>
              <a:t>1. Попытка не замечать проблему</a:t>
            </a:r>
          </a:p>
          <a:p>
            <a:pPr marL="0" indent="609606"/>
            <a:r>
              <a:t>2. Ошибка в формулировке требований</a:t>
            </a:r>
          </a:p>
          <a:p>
            <a:pPr marL="0" indent="609606"/>
            <a:r>
              <a:t>3. Нелогичные, незакономерные требования</a:t>
            </a:r>
          </a:p>
          <a:p>
            <a:pPr marL="0" indent="609606"/>
            <a:r>
              <a:t>4. Замалчивание ожиданий </a:t>
            </a:r>
          </a:p>
          <a:p>
            <a:pPr marL="0" indent="609606"/>
            <a:r>
              <a:t>5. Отсутствие обратной связи</a:t>
            </a:r>
          </a:p>
          <a:p>
            <a:pPr marL="0" indent="609606"/>
            <a:r>
              <a:t>6. Отсутствие признания</a:t>
            </a:r>
          </a:p>
        </p:txBody>
      </p:sp>
      <p:pic>
        <p:nvPicPr>
          <p:cNvPr id="110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8148" y="3479639"/>
            <a:ext cx="5861056" cy="86035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